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jS++xpbeR4wfbqf0t/2PpKSSNz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B6D933-4D6E-47ED-A64C-EE90794ADBE2}">
  <a:tblStyle styleId="{B9B6D933-4D6E-47ED-A64C-EE90794ADB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Sea levels are rising as a result of the melting of the Greenland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Ice Sheet (GrIS). Computer models are used to precisely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anticipate how these ice sheets will be affected by climate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change. The structure of the bedrock beneath the ice,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however, has a significant impact on how reliable these models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are. Thus, having a precise depiction of the bed topography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is essential. Due to scarce measurements, bed topography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data are currently incomplete, hence it is important to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750">
                <a:latin typeface="Arial"/>
                <a:ea typeface="Arial"/>
                <a:cs typeface="Arial"/>
                <a:sym typeface="Arial"/>
              </a:rPr>
              <a:t>build methods for addressing these data gaps.</a:t>
            </a:r>
            <a:endParaRPr i="1" sz="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" type="body"/>
          </p:nvPr>
        </p:nvSpPr>
        <p:spPr>
          <a:xfrm rot="5400000">
            <a:off x="2473771" y="-86867"/>
            <a:ext cx="419645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457200" y="1929704"/>
            <a:ext cx="8229600" cy="4196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457200" y="686117"/>
            <a:ext cx="3008313" cy="10816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3575050" y="686118"/>
            <a:ext cx="5111750" cy="5447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1"/>
          <p:cNvSpPr txBox="1"/>
          <p:nvPr>
            <p:ph idx="2" type="body"/>
          </p:nvPr>
        </p:nvSpPr>
        <p:spPr>
          <a:xfrm>
            <a:off x="457200" y="1848168"/>
            <a:ext cx="3008313" cy="4366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929704"/>
            <a:ext cx="8229600" cy="4196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7072563" y="6356350"/>
            <a:ext cx="10948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D-flag-background-ppt.png" id="15" name="Google Shape;15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9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BC-primary-logo-CMYK-on-black.png"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287" y="86177"/>
            <a:ext cx="1749252" cy="402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ner-element.png" id="17" name="Google Shape;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9918" y="56155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watch?v=Bv3RdmWO_34&amp;ab_channel=TEDxTalks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nsidc.org/data/nsidc-0478/versions/2" TargetMode="External"/><Relationship Id="rId4" Type="http://schemas.openxmlformats.org/officeDocument/2006/relationships/hyperlink" Target="https://nsidc.org/data/nsidc-0478/versions/2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nsidc.org/data/nsidc-0756/versions/3" TargetMode="External"/><Relationship Id="rId6" Type="http://schemas.openxmlformats.org/officeDocument/2006/relationships/hyperlink" Target="https://nsidc.org/data/nsidc-0756/versions/3" TargetMode="External"/><Relationship Id="rId7" Type="http://schemas.openxmlformats.org/officeDocument/2006/relationships/hyperlink" Target="https://nsidc.org/data/nsidc-0715/versions/1" TargetMode="External"/><Relationship Id="rId8" Type="http://schemas.openxmlformats.org/officeDocument/2006/relationships/hyperlink" Target="https://nsidc.org/data/nsidc-0715/versions/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1143000" y="1333800"/>
            <a:ext cx="6858000" cy="2155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8657"/>
              <a:buFont typeface="Calibri"/>
              <a:buNone/>
            </a:pPr>
            <a:r>
              <a:rPr b="1" lang="en-US" sz="2400"/>
              <a:t>Predicting Ice Bed Topography using Machine Learning </a:t>
            </a:r>
            <a:br>
              <a:rPr b="1" lang="en-US" sz="2400"/>
            </a:br>
            <a:br>
              <a:rPr b="1" lang="en-US" sz="2400"/>
            </a:br>
            <a:br>
              <a:rPr lang="en-US" sz="2400"/>
            </a:br>
            <a:r>
              <a:rPr lang="en-US" sz="2400"/>
              <a:t> Homayra Alam, Omar Faruque, Sikan Li,  Jianwu Wang, Mathieu Morlighem</a:t>
            </a:r>
            <a:br>
              <a:rPr lang="en-US" sz="2400"/>
            </a:br>
            <a:endParaRPr sz="2400"/>
          </a:p>
        </p:txBody>
      </p:sp>
      <p:pic>
        <p:nvPicPr>
          <p:cNvPr descr="Logo&#10;&#10;Description automatically generated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773" y="2697516"/>
            <a:ext cx="3400454" cy="258932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idx="11" type="ftr"/>
          </p:nvPr>
        </p:nvSpPr>
        <p:spPr>
          <a:xfrm>
            <a:off x="3028950" y="5811521"/>
            <a:ext cx="3086100" cy="86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pic>
        <p:nvPicPr>
          <p:cNvPr descr="UMBC Logos – UMBC Brand and Style Guide - UMBC" id="94" name="Google Shape;94;p1"/>
          <p:cNvPicPr preferRelativeResize="0"/>
          <p:nvPr/>
        </p:nvPicPr>
        <p:blipFill rotWithShape="1">
          <a:blip r:embed="rId4">
            <a:alphaModFix/>
          </a:blip>
          <a:srcRect b="-15332" l="0" r="76450" t="0"/>
          <a:stretch/>
        </p:blipFill>
        <p:spPr>
          <a:xfrm>
            <a:off x="5123058" y="5138694"/>
            <a:ext cx="935561" cy="1019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Arctic - Position available at Dartmouth College: Assistant Professor in  Ecosystem Science and Global Change" id="95" name="Google Shape;95;p1"/>
          <p:cNvPicPr preferRelativeResize="0"/>
          <p:nvPr/>
        </p:nvPicPr>
        <p:blipFill rotWithShape="1">
          <a:blip r:embed="rId5">
            <a:alphaModFix/>
          </a:blip>
          <a:srcRect b="24672" l="20921" r="19035" t="0"/>
          <a:stretch/>
        </p:blipFill>
        <p:spPr>
          <a:xfrm>
            <a:off x="7717605" y="5138694"/>
            <a:ext cx="1297459" cy="101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1881" y="5138694"/>
            <a:ext cx="1903958" cy="90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135" y="3670206"/>
            <a:ext cx="2110731" cy="19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4">
            <a:alphaModFix/>
          </a:blip>
          <a:srcRect b="11531" l="16214" r="11996" t="11644"/>
          <a:stretch/>
        </p:blipFill>
        <p:spPr>
          <a:xfrm>
            <a:off x="394156" y="3211008"/>
            <a:ext cx="1690890" cy="204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5">
            <a:alphaModFix/>
          </a:blip>
          <a:srcRect b="0" l="0" r="13076" t="8195"/>
          <a:stretch/>
        </p:blipFill>
        <p:spPr>
          <a:xfrm>
            <a:off x="843898" y="3609928"/>
            <a:ext cx="1722158" cy="204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 rotWithShape="1">
          <a:blip r:embed="rId6">
            <a:alphaModFix/>
          </a:blip>
          <a:srcRect b="0" l="0" r="15856" t="8418"/>
          <a:stretch/>
        </p:blipFill>
        <p:spPr>
          <a:xfrm>
            <a:off x="1416871" y="3958459"/>
            <a:ext cx="1722158" cy="20422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1768499" y="4048846"/>
            <a:ext cx="1218047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Thinning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569032" y="3649925"/>
            <a:ext cx="1026833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speed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822881" y="3173000"/>
            <a:ext cx="1218047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surface elevation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3348335" y="4187346"/>
            <a:ext cx="2971800" cy="95562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4E0B2"/>
              </a:gs>
              <a:gs pos="46000">
                <a:srgbClr val="75B54B"/>
              </a:gs>
              <a:gs pos="100000">
                <a:srgbClr val="43672A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ars" id="204" name="Google Shape;20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361194">
            <a:off x="3950297" y="4841869"/>
            <a:ext cx="1140099" cy="11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0" y="1106115"/>
            <a:ext cx="4640894" cy="1523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data: 2D grids (150 m resolution, HDF5 format)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 surface elevation [m] (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surf_elv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 flow velocity vectors [m/yr] (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surf_vx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surf_vy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 thinning rates [m/yr] (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surf_dhdt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 accumulation [m/yr] (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surf_SMB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8586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Coordinates of cell centers [m]: 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surf_x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surf_y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4970953" y="1106114"/>
            <a:ext cx="3906870" cy="21467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set: 1D flight line data (along lines)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track_bed_training</a:t>
            </a:r>
            <a:endParaRPr b="0" i="0" sz="13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1" lvl="2" marL="900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column: x [m]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1" lvl="2" marL="900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column: y [m]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1" lvl="2" marL="900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baseline="3000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column: bed height [m]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point (x,y)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corresponding pixel in input grids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input data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 bed height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measured bed height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207" name="Google Shape;20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135" y="3670206"/>
            <a:ext cx="2110731" cy="191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 b="11531" l="16214" r="11996" t="11644"/>
          <a:stretch/>
        </p:blipFill>
        <p:spPr>
          <a:xfrm>
            <a:off x="394156" y="3211008"/>
            <a:ext cx="1690890" cy="204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">
            <a:alphaModFix/>
          </a:blip>
          <a:srcRect b="0" l="0" r="13076" t="8195"/>
          <a:stretch/>
        </p:blipFill>
        <p:spPr>
          <a:xfrm>
            <a:off x="843898" y="3609928"/>
            <a:ext cx="1722158" cy="204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6">
            <a:alphaModFix/>
          </a:blip>
          <a:srcRect b="0" l="0" r="15856" t="8418"/>
          <a:stretch/>
        </p:blipFill>
        <p:spPr>
          <a:xfrm>
            <a:off x="1416871" y="3958459"/>
            <a:ext cx="1722158" cy="20422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1768499" y="4048846"/>
            <a:ext cx="1218047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Thinning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1569032" y="3649925"/>
            <a:ext cx="1026833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speed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822881" y="3173000"/>
            <a:ext cx="1218047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surface elevation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3348335" y="4187346"/>
            <a:ext cx="2971800" cy="95562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4E0B2"/>
              </a:gs>
              <a:gs pos="46000">
                <a:srgbClr val="75B54B"/>
              </a:gs>
              <a:gs pos="100000">
                <a:srgbClr val="43672A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ars" id="220" name="Google Shape;22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361194">
            <a:off x="3950297" y="4841869"/>
            <a:ext cx="1140099" cy="11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/>
          <p:nvPr/>
        </p:nvSpPr>
        <p:spPr>
          <a:xfrm>
            <a:off x="1067864" y="784866"/>
            <a:ext cx="6905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set: 1D flight line data not used in training set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track_bed_testing</a:t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2" lvl="2" marL="900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column: x [m]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2" marL="900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column: y [m]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compute the RMSE of the model to the measured bed height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CSV file with predicted bed height, in the same order as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track_bed_testing</a:t>
            </a:r>
            <a:endParaRPr b="0" i="0" sz="15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Logo, company name&#10;&#10;Description automatically generated" id="222" name="Google Shape;22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27" name="Google Shape;227;p12"/>
          <p:cNvPicPr preferRelativeResize="0"/>
          <p:nvPr/>
        </p:nvPicPr>
        <p:blipFill rotWithShape="1">
          <a:blip r:embed="rId3">
            <a:alphaModFix/>
          </a:blip>
          <a:srcRect b="0" l="450" r="0" t="0"/>
          <a:stretch/>
        </p:blipFill>
        <p:spPr>
          <a:xfrm>
            <a:off x="1202499" y="857250"/>
            <a:ext cx="67695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 txBox="1"/>
          <p:nvPr/>
        </p:nvSpPr>
        <p:spPr>
          <a:xfrm>
            <a:off x="4246331" y="865670"/>
            <a:ext cx="845550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0" i="0" sz="135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(hidden)</a:t>
            </a:r>
            <a:endParaRPr b="0" i="0" sz="135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3328801" y="857251"/>
            <a:ext cx="888525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(provided)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5022038" y="865669"/>
            <a:ext cx="888525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(provided)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6691351" y="857251"/>
            <a:ext cx="888525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(provided)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910563" y="865670"/>
            <a:ext cx="845550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0" i="0" sz="135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(hidden)</a:t>
            </a:r>
            <a:endParaRPr b="0" i="0" sz="135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12"/>
          <p:cNvCxnSpPr/>
          <p:nvPr/>
        </p:nvCxnSpPr>
        <p:spPr>
          <a:xfrm>
            <a:off x="4217325" y="875963"/>
            <a:ext cx="6075" cy="513742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12"/>
          <p:cNvCxnSpPr/>
          <p:nvPr/>
        </p:nvCxnSpPr>
        <p:spPr>
          <a:xfrm>
            <a:off x="6756113" y="860288"/>
            <a:ext cx="6075" cy="513742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12"/>
          <p:cNvCxnSpPr/>
          <p:nvPr/>
        </p:nvCxnSpPr>
        <p:spPr>
          <a:xfrm>
            <a:off x="5920950" y="860288"/>
            <a:ext cx="6075" cy="513742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12"/>
          <p:cNvCxnSpPr/>
          <p:nvPr/>
        </p:nvCxnSpPr>
        <p:spPr>
          <a:xfrm>
            <a:off x="5060906" y="860288"/>
            <a:ext cx="6075" cy="513742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, company name&#10;&#10;Description automatically generated" id="237" name="Google Shape;2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ctrTitle"/>
          </p:nvPr>
        </p:nvSpPr>
        <p:spPr>
          <a:xfrm>
            <a:off x="206061" y="603702"/>
            <a:ext cx="7772400" cy="850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43" name="Google Shape;243;p13"/>
          <p:cNvSpPr txBox="1"/>
          <p:nvPr>
            <p:ph idx="1" type="subTitle"/>
          </p:nvPr>
        </p:nvSpPr>
        <p:spPr>
          <a:xfrm>
            <a:off x="241476" y="1676400"/>
            <a:ext cx="8644945" cy="396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1. Read the raw HDF5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2. Find the closest pixel index of track bed points from surf_x and surf_y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3. Find the values of surf_dhdt, surf_elv, surf_SMB, surf_vx, surf_vy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corresponding to the pixel index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5. Repeat the procedure for creating the test dataset</a:t>
            </a:r>
            <a:endParaRPr/>
          </a:p>
        </p:txBody>
      </p:sp>
      <p:pic>
        <p:nvPicPr>
          <p:cNvPr descr="Logo, company name&#10;&#10;Description automatically generated" id="244" name="Google Shape;2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50" name="Google Shape;250;p14"/>
          <p:cNvSpPr txBox="1"/>
          <p:nvPr>
            <p:ph idx="1" type="body"/>
          </p:nvPr>
        </p:nvSpPr>
        <p:spPr>
          <a:xfrm>
            <a:off x="457200" y="1929704"/>
            <a:ext cx="8229600" cy="4196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Bilinear Interpolation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Nearest Neighbor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>
            <p:ph type="ctrTitle"/>
          </p:nvPr>
        </p:nvSpPr>
        <p:spPr>
          <a:xfrm>
            <a:off x="257578" y="552989"/>
            <a:ext cx="7772400" cy="837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57" name="Google Shape;257;p15"/>
          <p:cNvSpPr txBox="1"/>
          <p:nvPr>
            <p:ph idx="1" type="subTitle"/>
          </p:nvPr>
        </p:nvSpPr>
        <p:spPr>
          <a:xfrm>
            <a:off x="257578" y="1313242"/>
            <a:ext cx="8461419" cy="5544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Given X and Y in track_bed_training data, find the closest pixel in other variables and use them as features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Training: X and Y in track_bed_training data -&gt; (X, Y, surf_x, …) 9 variables for this point, train a model that takes the 9 variables as input and predict track_bed as output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Testing:  X and Y in track_bed_testing data -&gt; (X, Y, surf_x, …) 9 variables for this point, train a model that takes the 9 variables as input and predict track_bed as output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solidFill>
                  <a:schemeClr val="dk1"/>
                </a:solidFill>
              </a:rPr>
              <a:t>Data Preprocessing: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Select an initial point from surf_x and surf_y. Since, pixels are 150m apart from each other, we can calculate as (x1-x)/150= p, where p in the index number. For surf_x it’s row ( p1) and surf_y it’s column (p2). x1 is the point from the track bed training data and x corresponds to surf_x and surf_y value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 Find the corresponding values for of surf_vx, surf_vy and other features for the point (p1,p2)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Merge those columns and create the dataset in CSV format</a:t>
            </a:r>
            <a:endParaRPr/>
          </a:p>
        </p:txBody>
      </p:sp>
      <p:pic>
        <p:nvPicPr>
          <p:cNvPr descr="Logo, company name&#10;&#10;Description automatically generated"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ctrTitle"/>
          </p:nvPr>
        </p:nvSpPr>
        <p:spPr>
          <a:xfrm>
            <a:off x="595648" y="552990"/>
            <a:ext cx="7772400" cy="94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Model</a:t>
            </a:r>
            <a:endParaRPr/>
          </a:p>
        </p:txBody>
      </p:sp>
      <p:sp>
        <p:nvSpPr>
          <p:cNvPr id="264" name="Google Shape;264;p16"/>
          <p:cNvSpPr txBox="1"/>
          <p:nvPr>
            <p:ph idx="1" type="subTitle"/>
          </p:nvPr>
        </p:nvSpPr>
        <p:spPr>
          <a:xfrm>
            <a:off x="595648" y="1676399"/>
            <a:ext cx="6400800" cy="332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Basic Regression Analysis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Deep Learning Models: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Dense Layer-based Regression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LSTM Regression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Dense Layer and LSTM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Logo, company name&#10;&#10;Description automatically generated"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type="ctrTitle"/>
          </p:nvPr>
        </p:nvSpPr>
        <p:spPr>
          <a:xfrm>
            <a:off x="595648" y="552990"/>
            <a:ext cx="7772400" cy="94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 Model</a:t>
            </a:r>
            <a:endParaRPr/>
          </a:p>
        </p:txBody>
      </p:sp>
      <p:pic>
        <p:nvPicPr>
          <p:cNvPr id="271" name="Google Shape;2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74" y="2045239"/>
            <a:ext cx="4380687" cy="239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595648" y="5011845"/>
            <a:ext cx="4685249" cy="300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Fig1: Visualization of the Dense Layer based model.</a:t>
            </a:r>
            <a:endParaRPr/>
          </a:p>
        </p:txBody>
      </p:sp>
      <p:pic>
        <p:nvPicPr>
          <p:cNvPr descr="Logo, company name&#10;&#10;Description automatically generated" id="273" name="Google Shape;2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886" y="2045239"/>
            <a:ext cx="4011604" cy="237706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7"/>
          <p:cNvSpPr txBox="1"/>
          <p:nvPr/>
        </p:nvSpPr>
        <p:spPr>
          <a:xfrm>
            <a:off x="5280897" y="4973589"/>
            <a:ext cx="36265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Fig2: Visualization of the LSTM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>
            <p:ph type="ctrTitle"/>
          </p:nvPr>
        </p:nvSpPr>
        <p:spPr>
          <a:xfrm>
            <a:off x="595648" y="552990"/>
            <a:ext cx="7772400" cy="94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 Model</a:t>
            </a:r>
            <a:endParaRPr/>
          </a:p>
        </p:txBody>
      </p:sp>
      <p:pic>
        <p:nvPicPr>
          <p:cNvPr descr="Logo, company name&#10;&#10;Description automatically generated" id="281" name="Google Shape;2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337" y="1749483"/>
            <a:ext cx="7488085" cy="220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1281448" y="4552410"/>
            <a:ext cx="7236910" cy="55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dk1"/>
                </a:solidFill>
              </a:rPr>
              <a:t>Fig3: Visualization of the integrated Dense Layer and LSTM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type="ctrTitle"/>
          </p:nvPr>
        </p:nvSpPr>
        <p:spPr>
          <a:xfrm>
            <a:off x="544132" y="55298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Comparison of Results</a:t>
            </a:r>
            <a:endParaRPr/>
          </a:p>
        </p:txBody>
      </p:sp>
      <p:pic>
        <p:nvPicPr>
          <p:cNvPr descr="Logo, company name&#10;&#10;Description automatically generated" id="289" name="Google Shape;2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p19"/>
          <p:cNvGraphicFramePr/>
          <p:nvPr/>
        </p:nvGraphicFramePr>
        <p:xfrm>
          <a:off x="1728537" y="21310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{B9B6D933-4D6E-47ED-A64C-EE90794ADBE2}</a:tableStyleId>
              </a:tblPr>
              <a:tblGrid>
                <a:gridCol w="1577150"/>
                <a:gridCol w="1577150"/>
                <a:gridCol w="1577150"/>
                <a:gridCol w="1577150"/>
              </a:tblGrid>
              <a:tr h="3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MAE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</a:t>
                      </a:r>
                      <a:r>
                        <a:rPr baseline="30000"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65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Gradient Boosting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136.93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100.63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0.113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XGBoost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135.18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97.06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0.135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Lasso Regressor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147.30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106.79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-0.026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Dense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387.98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364.02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-6.110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8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LSTM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556.09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493.71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-13.620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5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highlight>
                            <a:srgbClr val="FFFF00"/>
                          </a:highlight>
                        </a:rPr>
                        <a:t>Dense+LSTM</a:t>
                      </a:r>
                      <a:endParaRPr sz="1800" u="none" cap="none" strike="noStrike">
                        <a:highlight>
                          <a:srgbClr val="FFFF00"/>
                        </a:highlight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highlight>
                            <a:srgbClr val="FFFF00"/>
                          </a:highlight>
                        </a:rPr>
                        <a:t>57.30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highlight>
                            <a:srgbClr val="FFFF00"/>
                          </a:highlight>
                        </a:rPr>
                        <a:t>55.04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highlight>
                            <a:srgbClr val="FFFF00"/>
                          </a:highlight>
                        </a:rPr>
                        <a:t>0.840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0">
                <a:srgbClr val="3A3838">
                  <a:alpha val="0"/>
                </a:srgbClr>
              </a:gs>
              <a:gs pos="47000">
                <a:srgbClr val="3A3838">
                  <a:alpha val="0"/>
                </a:srgbClr>
              </a:gs>
              <a:gs pos="65000">
                <a:srgbClr val="312F2F">
                  <a:alpha val="72941"/>
                </a:srgbClr>
              </a:gs>
              <a:gs pos="100000">
                <a:srgbClr val="262626"/>
              </a:gs>
            </a:gsLst>
            <a:lin ang="5400000" scaled="0"/>
          </a:gra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1494" y="4295645"/>
            <a:ext cx="9072506" cy="1400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we use AI to map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landscape hidden under the ice sheet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what we see at the surface?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457200" y="60197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Predicted Bed Map for a 2D Area</a:t>
            </a:r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230825" y="6238129"/>
            <a:ext cx="88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 Predicted ice bed height using (a) Gradient Boosting, (b) XG Boosting, (c) CNN-LSTM, (d) physics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569" y="4232575"/>
            <a:ext cx="2731821" cy="20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897375"/>
            <a:ext cx="2731824" cy="20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6100" y="1897373"/>
            <a:ext cx="2830777" cy="215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1325" y="1975526"/>
            <a:ext cx="2971798" cy="20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type="ctrTitle"/>
          </p:nvPr>
        </p:nvSpPr>
        <p:spPr>
          <a:xfrm>
            <a:off x="569890" y="552990"/>
            <a:ext cx="7772400" cy="966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Challenges of the Data Set</a:t>
            </a:r>
            <a:endParaRPr/>
          </a:p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569889" y="1915731"/>
            <a:ext cx="7772399" cy="2463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I</a:t>
            </a:r>
            <a:r>
              <a:rPr lang="en-US" sz="2000">
                <a:solidFill>
                  <a:schemeClr val="dk1"/>
                </a:solidFill>
              </a:rPr>
              <a:t>t’s an incomplete data set problem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We need to find out the missing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Model needs to predict bed topography values along each pixel points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The bed topography prediction should bump , mountains and canons to make a reliable 3D model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Logo, company name&#10;&#10;Description automatically generated" id="307" name="Google Shape;3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ctrTitle"/>
          </p:nvPr>
        </p:nvSpPr>
        <p:spPr>
          <a:xfrm>
            <a:off x="544132" y="55298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 txBox="1"/>
          <p:nvPr>
            <p:ph idx="1" type="subTitle"/>
          </p:nvPr>
        </p:nvSpPr>
        <p:spPr>
          <a:xfrm>
            <a:off x="1229932" y="25527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Additional info: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TEDx talk from our collaborator (Dr. Mathieu Morlighem)</a:t>
            </a:r>
            <a:r>
              <a:rPr lang="en-US"/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314" name="Google Shape;3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Science needs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482326" y="2226469"/>
            <a:ext cx="7886699" cy="31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-315611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en-US" sz="2700"/>
              <a:t>Bed controls the stability and vulnerability of the ice sheet</a:t>
            </a:r>
            <a:endParaRPr/>
          </a:p>
          <a:p>
            <a:pPr indent="-315611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b="1" lang="en-US" sz="2700"/>
              <a:t>Consistently ranked #1 need</a:t>
            </a:r>
            <a:r>
              <a:rPr lang="en-US" sz="2700"/>
              <a:t> by ice sheet modelers </a:t>
            </a:r>
            <a:endParaRPr b="1" sz="2700"/>
          </a:p>
          <a:p>
            <a:pPr indent="-315611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27"/>
              <a:buChar char="•"/>
            </a:pPr>
            <a:r>
              <a:rPr lang="en-US" sz="2700"/>
              <a:t>Radar measurements remain sparse</a:t>
            </a:r>
            <a:endParaRPr/>
          </a:p>
        </p:txBody>
      </p:sp>
      <p:sp>
        <p:nvSpPr>
          <p:cNvPr id="112" name="Google Shape;112;p3"/>
          <p:cNvSpPr txBox="1"/>
          <p:nvPr>
            <p:ph idx="11" type="ftr"/>
          </p:nvPr>
        </p:nvSpPr>
        <p:spPr>
          <a:xfrm>
            <a:off x="3028950" y="5280339"/>
            <a:ext cx="3086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pic>
        <p:nvPicPr>
          <p:cNvPr descr="Logo, company name&#10;&#10;Description automatically generated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591885" y="83541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420619" y="5415176"/>
            <a:ext cx="8363258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Morlighem, M., Rignot, E., Binder, T. et al. Deep glacial troughs and stabilizing ridges unveiled beneath the margins of the Antarctic ice sheet. Nat. Geosci. (2019) doi:10.1038/s41561-019-0510-8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ock_AGU.pdf" id="120" name="Google Shape;120;p4"/>
          <p:cNvPicPr preferRelativeResize="0"/>
          <p:nvPr/>
        </p:nvPicPr>
        <p:blipFill rotWithShape="1">
          <a:blip r:embed="rId3">
            <a:alphaModFix/>
          </a:blip>
          <a:srcRect b="-8993" l="7" r="57450" t="8993"/>
          <a:stretch/>
        </p:blipFill>
        <p:spPr>
          <a:xfrm>
            <a:off x="1325263" y="2462700"/>
            <a:ext cx="3209972" cy="1913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ock_AGU.pdf"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49006" r="0" t="0"/>
          <a:stretch/>
        </p:blipFill>
        <p:spPr>
          <a:xfrm>
            <a:off x="4465437" y="2462699"/>
            <a:ext cx="3588118" cy="17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7772525" y="2563151"/>
            <a:ext cx="464785" cy="207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7769898" y="2914777"/>
            <a:ext cx="464785" cy="207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7772525" y="3317068"/>
            <a:ext cx="464785" cy="207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7772525" y="3707048"/>
            <a:ext cx="464785" cy="207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-500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772524" y="4038245"/>
            <a:ext cx="462158" cy="207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-1000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1141507" y="2143941"/>
            <a:ext cx="3140174" cy="3000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Bedmap 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535235" y="2175868"/>
            <a:ext cx="2924128" cy="3000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BedMachine Antarctica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29" name="Google Shape;1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type="title"/>
          </p:nvPr>
        </p:nvSpPr>
        <p:spPr>
          <a:xfrm>
            <a:off x="295827" y="86665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420619" y="5415176"/>
            <a:ext cx="8363258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Leong, W. J. and Horgan, H. J.: DeepBedMap: a deep neural network for resolving the bed topography of Antarctica, The Cryosphere, 14, 3687–3705, https://doi.org/10.5194/tc-14-3687-2020, 2020.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27" y="2040023"/>
            <a:ext cx="5095324" cy="321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3974" y="2025930"/>
            <a:ext cx="3319945" cy="323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38" name="Google Shape;1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Proposed Approach</a:t>
            </a:r>
            <a:endParaRPr/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-3048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/>
              <a:t>Train a Neural Network to infer the shape of the bed based on information at the surface:</a:t>
            </a:r>
            <a:endParaRPr/>
          </a:p>
          <a:p>
            <a:pPr indent="-1270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  <a:p>
            <a:pPr indent="-304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/>
              <a:t>Surface elevation</a:t>
            </a:r>
            <a:endParaRPr sz="2000"/>
          </a:p>
          <a:p>
            <a:pPr indent="-304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/>
              <a:t>Surface speed</a:t>
            </a:r>
            <a:endParaRPr sz="2000"/>
          </a:p>
          <a:p>
            <a:pPr indent="-304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/>
              <a:t>Surface mass balance</a:t>
            </a:r>
            <a:endParaRPr sz="2000"/>
          </a:p>
          <a:p>
            <a:pPr indent="-304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/>
              <a:t>Thinning rates</a:t>
            </a:r>
            <a:endParaRPr sz="2000"/>
          </a:p>
          <a:p>
            <a:pPr indent="0" lvl="1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 txBox="1"/>
          <p:nvPr>
            <p:ph idx="11" type="ftr"/>
          </p:nvPr>
        </p:nvSpPr>
        <p:spPr>
          <a:xfrm>
            <a:off x="3028950" y="5112913"/>
            <a:ext cx="30861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pic>
        <p:nvPicPr>
          <p:cNvPr descr="Logo, company name&#10;&#10;Description automatically generated"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idx="11" type="ftr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IARPC - September 21, 2021</a:t>
            </a:r>
            <a:endParaRPr/>
          </a:p>
        </p:txBody>
      </p:sp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7"/>
          <p:cNvSpPr txBox="1"/>
          <p:nvPr>
            <p:ph idx="4294967295" type="title"/>
          </p:nvPr>
        </p:nvSpPr>
        <p:spPr>
          <a:xfrm>
            <a:off x="2862262" y="1083469"/>
            <a:ext cx="6281738" cy="310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Training set: Ice penetrating radar data</a:t>
            </a:r>
            <a:endParaRPr/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296" y="2222063"/>
            <a:ext cx="3844033" cy="28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5160705" y="2030513"/>
            <a:ext cx="3856576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 lines OIB Arctic 2012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6" y="1469345"/>
            <a:ext cx="2802174" cy="210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 b="12478" l="0" r="0" t="0"/>
          <a:stretch/>
        </p:blipFill>
        <p:spPr>
          <a:xfrm>
            <a:off x="12647" y="3439667"/>
            <a:ext cx="5154387" cy="225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2478835" y="4198121"/>
            <a:ext cx="1331134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thickness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55303" y="5242985"/>
            <a:ext cx="89702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bedrock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1635287" y="3543019"/>
            <a:ext cx="405400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7"/>
          <p:cNvCxnSpPr/>
          <p:nvPr/>
        </p:nvCxnSpPr>
        <p:spPr>
          <a:xfrm>
            <a:off x="2427121" y="4011931"/>
            <a:ext cx="0" cy="881743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63" name="Google Shape;163;p7"/>
          <p:cNvSpPr txBox="1"/>
          <p:nvPr/>
        </p:nvSpPr>
        <p:spPr>
          <a:xfrm>
            <a:off x="295160" y="5054017"/>
            <a:ext cx="704761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ocean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2702324" y="2065747"/>
            <a:ext cx="140964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NASA P-3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3063241" y="3086521"/>
            <a:ext cx="209746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echogram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66" name="Google Shape;16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ctrTitle"/>
          </p:nvPr>
        </p:nvSpPr>
        <p:spPr>
          <a:xfrm>
            <a:off x="544132" y="552989"/>
            <a:ext cx="7772400" cy="953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Feature Collection of the Dataset</a:t>
            </a:r>
            <a:endParaRPr/>
          </a:p>
        </p:txBody>
      </p:sp>
      <p:sp>
        <p:nvSpPr>
          <p:cNvPr id="172" name="Google Shape;172;p8"/>
          <p:cNvSpPr txBox="1"/>
          <p:nvPr>
            <p:ph idx="1" type="subTitle"/>
          </p:nvPr>
        </p:nvSpPr>
        <p:spPr>
          <a:xfrm>
            <a:off x="544132" y="2066254"/>
            <a:ext cx="7891530" cy="2827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MEaSUREs ice surface velocity: 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https://nsidc.org/data/nsidc-0478/versions/2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b="1" i="0"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MEaSUREs Greenland Ice Sheet Velocity Map from InSAR Data, Version 2</a:t>
            </a:r>
            <a:r>
              <a:rPr b="1" i="0" lang="en-US" u="sng"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BedMachine bed topography </a:t>
            </a:r>
            <a:r>
              <a:rPr lang="en-US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https://nsidc.org/data/nsidc-0756/versions/3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b="1" i="0" lang="en-US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MEaSUREs BedMachine Antarctica, Version 3</a:t>
            </a:r>
            <a:r>
              <a:rPr b="1" i="0" lang="en-US" u="none" strike="noStrike"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Surface topography from GIMP </a:t>
            </a:r>
            <a:r>
              <a:rPr lang="en-US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https://nsidc.org/data/nsidc-0715/versions/1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b="1" i="0" lang="en-US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MEaSUREs Greenland Ice Mapping Project (GIMP) Digital Elevation Model from GeoEye and WorldView Imagery, Version 1</a:t>
            </a:r>
            <a:r>
              <a:rPr b="1" i="0" lang="en-US" u="none" strike="noStrike"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Logo, company name&#10;&#10;Description automatically generated" id="173" name="Google Shape;17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 b="11531" l="16214" r="11996" t="11644"/>
          <a:stretch/>
        </p:blipFill>
        <p:spPr>
          <a:xfrm>
            <a:off x="309605" y="2046163"/>
            <a:ext cx="1990994" cy="24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 b="0" l="0" r="13076" t="8195"/>
          <a:stretch/>
        </p:blipFill>
        <p:spPr>
          <a:xfrm>
            <a:off x="759347" y="2445083"/>
            <a:ext cx="2027811" cy="240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5">
            <a:alphaModFix/>
          </a:blip>
          <a:srcRect b="0" l="0" r="15856" t="8418"/>
          <a:stretch/>
        </p:blipFill>
        <p:spPr>
          <a:xfrm>
            <a:off x="1332321" y="2793614"/>
            <a:ext cx="2027811" cy="24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/>
          <p:nvPr/>
        </p:nvSpPr>
        <p:spPr>
          <a:xfrm>
            <a:off x="3489634" y="2951189"/>
            <a:ext cx="2971800" cy="95562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4E0B2"/>
              </a:gs>
              <a:gs pos="46000">
                <a:srgbClr val="75B54B"/>
              </a:gs>
              <a:gs pos="100000">
                <a:srgbClr val="43672A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11531" l="16214" r="11996" t="11644"/>
          <a:stretch/>
        </p:blipFill>
        <p:spPr>
          <a:xfrm>
            <a:off x="6590934" y="2445083"/>
            <a:ext cx="1990994" cy="24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1683949" y="2884001"/>
            <a:ext cx="149230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Thinning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1484482" y="2485080"/>
            <a:ext cx="1258037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speed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7477457" y="2506191"/>
            <a:ext cx="1045517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Basal topography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ars" id="187" name="Google Shape;18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61194">
            <a:off x="4405484" y="3682501"/>
            <a:ext cx="1140099" cy="11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738331" y="2008154"/>
            <a:ext cx="1492304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Ice surface elevation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390460" y="1279203"/>
            <a:ext cx="2969672" cy="62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derived observation of the surface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6047851" y="1590826"/>
            <a:ext cx="3096149" cy="62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 shape of the bedrock underneath (bed height)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91" name="Google Shape;19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0501" y="-6437"/>
            <a:ext cx="1815921" cy="5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2019-12-12T13:31:42Z</dcterms:created>
  <dc:creator>Jim Lord</dc:creator>
</cp:coreProperties>
</file>